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8" r:id="rId3"/>
    <p:sldId id="263" r:id="rId4"/>
    <p:sldId id="259" r:id="rId5"/>
    <p:sldId id="264" r:id="rId6"/>
    <p:sldId id="281" r:id="rId7"/>
    <p:sldId id="268" r:id="rId8"/>
    <p:sldId id="283" r:id="rId9"/>
    <p:sldId id="265" r:id="rId10"/>
    <p:sldId id="278" r:id="rId11"/>
    <p:sldId id="289" r:id="rId12"/>
    <p:sldId id="288" r:id="rId13"/>
    <p:sldId id="290" r:id="rId14"/>
    <p:sldId id="291" r:id="rId15"/>
    <p:sldId id="274" r:id="rId16"/>
    <p:sldId id="287" r:id="rId17"/>
    <p:sldId id="284" r:id="rId18"/>
    <p:sldId id="285" r:id="rId19"/>
    <p:sldId id="270" r:id="rId20"/>
    <p:sldId id="286" r:id="rId21"/>
    <p:sldId id="272" r:id="rId22"/>
    <p:sldId id="275" r:id="rId23"/>
    <p:sldId id="27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ack by Diakov" initials="RbD" lastIdx="0" clrIdx="0">
    <p:extLst>
      <p:ext uri="{19B8F6BF-5375-455C-9EA6-DF929625EA0E}">
        <p15:presenceInfo xmlns:p15="http://schemas.microsoft.com/office/powerpoint/2012/main" userId="RePack by Diako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8DC5"/>
    <a:srgbClr val="FF5050"/>
    <a:srgbClr val="DD439F"/>
    <a:srgbClr val="DAF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 вероятность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МОУ</c:v>
                </c:pt>
                <c:pt idx="1">
                  <c:v>ГОУ</c:v>
                </c:pt>
                <c:pt idx="2">
                  <c:v>ПОО</c:v>
                </c:pt>
                <c:pt idx="3">
                  <c:v>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14.06</c:v>
                </c:pt>
                <c:pt idx="1">
                  <c:v>16.23</c:v>
                </c:pt>
                <c:pt idx="2">
                  <c:v>33.69</c:v>
                </c:pt>
                <c:pt idx="3">
                  <c:v>31.36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0E-4013-8A75-A11A59E775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Высочайшая вероятность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МОУ</c:v>
                </c:pt>
                <c:pt idx="1">
                  <c:v>ГОУ</c:v>
                </c:pt>
                <c:pt idx="2">
                  <c:v>ПОО</c:v>
                </c:pt>
                <c:pt idx="3">
                  <c:v>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3.99</c:v>
                </c:pt>
                <c:pt idx="1">
                  <c:v>3.66</c:v>
                </c:pt>
                <c:pt idx="2">
                  <c:v>8.2200000000000006</c:v>
                </c:pt>
                <c:pt idx="3">
                  <c:v>6.17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0E-4013-8A75-A11A59E77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567480"/>
        <c:axId val="467569776"/>
      </c:barChart>
      <c:catAx>
        <c:axId val="467567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7569776"/>
        <c:crosses val="autoZero"/>
        <c:auto val="1"/>
        <c:lblAlgn val="ctr"/>
        <c:lblOffset val="100"/>
        <c:noMultiLvlLbl val="0"/>
      </c:catAx>
      <c:valAx>
        <c:axId val="46756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7567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chemeClr val="accent2">
                    <a:lumMod val="75000"/>
                  </a:schemeClr>
                </a:solidFill>
                <a:effectLst/>
              </a:rPr>
              <a:t>Соотношение прошедших тестирование и отказов (%)</a:t>
            </a:r>
            <a:endParaRPr lang="ru-RU" sz="2200" dirty="0">
              <a:solidFill>
                <a:schemeClr val="accent2">
                  <a:lumMod val="75000"/>
                </a:schemeClr>
              </a:solidFill>
              <a:effectLst/>
            </a:endParaRPr>
          </a:p>
        </c:rich>
      </c:tx>
      <c:layout>
        <c:manualLayout>
          <c:xMode val="edge"/>
          <c:yMode val="edge"/>
          <c:x val="0.13230882773316702"/>
          <c:y val="9.630305358171692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Прошедших тестирование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Лист1!$A$2:$A$27</c:f>
              <c:strCache>
                <c:ptCount val="26"/>
                <c:pt idx="0">
                  <c:v>МО Воловский р-н</c:v>
                </c:pt>
                <c:pt idx="1">
                  <c:v>МО Арсеньевский р-н</c:v>
                </c:pt>
                <c:pt idx="2">
                  <c:v>МО Алексинский р-н</c:v>
                </c:pt>
                <c:pt idx="3">
                  <c:v>МО Белевский р-н</c:v>
                </c:pt>
                <c:pt idx="4">
                  <c:v>МО Богородицкий р-н</c:v>
                </c:pt>
                <c:pt idx="5">
                  <c:v>МО Веневский р-н</c:v>
                </c:pt>
                <c:pt idx="6">
                  <c:v>МО г.Тула</c:v>
                </c:pt>
                <c:pt idx="7">
                  <c:v>МО Донской р-н</c:v>
                </c:pt>
                <c:pt idx="8">
                  <c:v>МО Дубенский р-н</c:v>
                </c:pt>
                <c:pt idx="9">
                  <c:v>МО Ефремовский р-н</c:v>
                </c:pt>
                <c:pt idx="10">
                  <c:v>МО Заокский р-н</c:v>
                </c:pt>
                <c:pt idx="11">
                  <c:v>МО Каменский р-н</c:v>
                </c:pt>
                <c:pt idx="12">
                  <c:v>МО Кимовский р-н</c:v>
                </c:pt>
                <c:pt idx="13">
                  <c:v>УО Киреевский р-н</c:v>
                </c:pt>
                <c:pt idx="14">
                  <c:v>МО Суворовский р-н</c:v>
                </c:pt>
                <c:pt idx="15">
                  <c:v>МО Куркинский р-н</c:v>
                </c:pt>
                <c:pt idx="16">
                  <c:v>МО Славный</c:v>
                </c:pt>
                <c:pt idx="17">
                  <c:v>МО Новомосковский р-н</c:v>
                </c:pt>
                <c:pt idx="18">
                  <c:v>МО Одоевский р-н</c:v>
                </c:pt>
                <c:pt idx="19">
                  <c:v>МО Плавский р-н</c:v>
                </c:pt>
                <c:pt idx="20">
                  <c:v>МО Р.П. Новогуровский</c:v>
                </c:pt>
                <c:pt idx="21">
                  <c:v>МО Тепло-огаревский р-н</c:v>
                </c:pt>
                <c:pt idx="22">
                  <c:v>МО Узловский р-н</c:v>
                </c:pt>
                <c:pt idx="23">
                  <c:v>МО Чернский р-н</c:v>
                </c:pt>
                <c:pt idx="24">
                  <c:v>МО Щекинский р-н</c:v>
                </c:pt>
                <c:pt idx="25">
                  <c:v>МО Ясногорский р-н</c:v>
                </c:pt>
              </c:strCache>
            </c:strRef>
          </c:cat>
          <c:val>
            <c:numRef>
              <c:f>Лист1!$B$2:$B$27</c:f>
              <c:numCache>
                <c:formatCode>0</c:formatCode>
                <c:ptCount val="26"/>
                <c:pt idx="0">
                  <c:v>92.14</c:v>
                </c:pt>
                <c:pt idx="1">
                  <c:v>99.13</c:v>
                </c:pt>
                <c:pt idx="2">
                  <c:v>95.14</c:v>
                </c:pt>
                <c:pt idx="3">
                  <c:v>73.59</c:v>
                </c:pt>
                <c:pt idx="4">
                  <c:v>95.89</c:v>
                </c:pt>
                <c:pt idx="5">
                  <c:v>86.52</c:v>
                </c:pt>
                <c:pt idx="6">
                  <c:v>90.3</c:v>
                </c:pt>
                <c:pt idx="7">
                  <c:v>90.39</c:v>
                </c:pt>
                <c:pt idx="8">
                  <c:v>87.82</c:v>
                </c:pt>
                <c:pt idx="9">
                  <c:v>99.1</c:v>
                </c:pt>
                <c:pt idx="10">
                  <c:v>61.94</c:v>
                </c:pt>
                <c:pt idx="11">
                  <c:v>96.2</c:v>
                </c:pt>
                <c:pt idx="12">
                  <c:v>88.64</c:v>
                </c:pt>
                <c:pt idx="13">
                  <c:v>93.75</c:v>
                </c:pt>
                <c:pt idx="14">
                  <c:v>97.63</c:v>
                </c:pt>
                <c:pt idx="15">
                  <c:v>96.51</c:v>
                </c:pt>
                <c:pt idx="16">
                  <c:v>73.44</c:v>
                </c:pt>
                <c:pt idx="17">
                  <c:v>82.28</c:v>
                </c:pt>
                <c:pt idx="18">
                  <c:v>86.93</c:v>
                </c:pt>
                <c:pt idx="19">
                  <c:v>77.95</c:v>
                </c:pt>
                <c:pt idx="20">
                  <c:v>80.849999999999994</c:v>
                </c:pt>
                <c:pt idx="21">
                  <c:v>99.04</c:v>
                </c:pt>
                <c:pt idx="22">
                  <c:v>96.02</c:v>
                </c:pt>
                <c:pt idx="23">
                  <c:v>80.290000000000006</c:v>
                </c:pt>
                <c:pt idx="24">
                  <c:v>96.27</c:v>
                </c:pt>
                <c:pt idx="25">
                  <c:v>90.46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45-4CAE-9A6F-284AC33889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Отказов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Лист1!$A$2:$A$27</c:f>
              <c:strCache>
                <c:ptCount val="26"/>
                <c:pt idx="0">
                  <c:v>МО Воловский р-н</c:v>
                </c:pt>
                <c:pt idx="1">
                  <c:v>МО Арсеньевский р-н</c:v>
                </c:pt>
                <c:pt idx="2">
                  <c:v>МО Алексинский р-н</c:v>
                </c:pt>
                <c:pt idx="3">
                  <c:v>МО Белевский р-н</c:v>
                </c:pt>
                <c:pt idx="4">
                  <c:v>МО Богородицкий р-н</c:v>
                </c:pt>
                <c:pt idx="5">
                  <c:v>МО Веневский р-н</c:v>
                </c:pt>
                <c:pt idx="6">
                  <c:v>МО г.Тула</c:v>
                </c:pt>
                <c:pt idx="7">
                  <c:v>МО Донской р-н</c:v>
                </c:pt>
                <c:pt idx="8">
                  <c:v>МО Дубенский р-н</c:v>
                </c:pt>
                <c:pt idx="9">
                  <c:v>МО Ефремовский р-н</c:v>
                </c:pt>
                <c:pt idx="10">
                  <c:v>МО Заокский р-н</c:v>
                </c:pt>
                <c:pt idx="11">
                  <c:v>МО Каменский р-н</c:v>
                </c:pt>
                <c:pt idx="12">
                  <c:v>МО Кимовский р-н</c:v>
                </c:pt>
                <c:pt idx="13">
                  <c:v>УО Киреевский р-н</c:v>
                </c:pt>
                <c:pt idx="14">
                  <c:v>МО Суворовский р-н</c:v>
                </c:pt>
                <c:pt idx="15">
                  <c:v>МО Куркинский р-н</c:v>
                </c:pt>
                <c:pt idx="16">
                  <c:v>МО Славный</c:v>
                </c:pt>
                <c:pt idx="17">
                  <c:v>МО Новомосковский р-н</c:v>
                </c:pt>
                <c:pt idx="18">
                  <c:v>МО Одоевский р-н</c:v>
                </c:pt>
                <c:pt idx="19">
                  <c:v>МО Плавский р-н</c:v>
                </c:pt>
                <c:pt idx="20">
                  <c:v>МО Р.П. Новогуровский</c:v>
                </c:pt>
                <c:pt idx="21">
                  <c:v>МО Тепло-огаревский р-н</c:v>
                </c:pt>
                <c:pt idx="22">
                  <c:v>МО Узловский р-н</c:v>
                </c:pt>
                <c:pt idx="23">
                  <c:v>МО Чернский р-н</c:v>
                </c:pt>
                <c:pt idx="24">
                  <c:v>МО Щекинский р-н</c:v>
                </c:pt>
                <c:pt idx="25">
                  <c:v>МО Ясногорский р-н</c:v>
                </c:pt>
              </c:strCache>
            </c:strRef>
          </c:cat>
          <c:val>
            <c:numRef>
              <c:f>Лист1!$C$2:$C$27</c:f>
              <c:numCache>
                <c:formatCode>0</c:formatCode>
                <c:ptCount val="26"/>
                <c:pt idx="0">
                  <c:v>7.23</c:v>
                </c:pt>
                <c:pt idx="1">
                  <c:v>0.44</c:v>
                </c:pt>
                <c:pt idx="2">
                  <c:v>4.2300000000000004</c:v>
                </c:pt>
                <c:pt idx="3">
                  <c:v>15.66</c:v>
                </c:pt>
                <c:pt idx="4">
                  <c:v>1.91</c:v>
                </c:pt>
                <c:pt idx="5">
                  <c:v>7.57</c:v>
                </c:pt>
                <c:pt idx="6">
                  <c:v>5.0199999999999996</c:v>
                </c:pt>
                <c:pt idx="7">
                  <c:v>5.62</c:v>
                </c:pt>
                <c:pt idx="8">
                  <c:v>2.2799999999999998</c:v>
                </c:pt>
                <c:pt idx="9">
                  <c:v>0.71</c:v>
                </c:pt>
                <c:pt idx="10">
                  <c:v>6.51</c:v>
                </c:pt>
                <c:pt idx="11">
                  <c:v>0.54</c:v>
                </c:pt>
                <c:pt idx="12">
                  <c:v>8.2200000000000006</c:v>
                </c:pt>
                <c:pt idx="13">
                  <c:v>2.2799999999999998</c:v>
                </c:pt>
                <c:pt idx="14">
                  <c:v>0.32</c:v>
                </c:pt>
                <c:pt idx="15">
                  <c:v>2.2200000000000002</c:v>
                </c:pt>
                <c:pt idx="16">
                  <c:v>4.6900000000000004</c:v>
                </c:pt>
                <c:pt idx="17">
                  <c:v>11.78</c:v>
                </c:pt>
                <c:pt idx="18">
                  <c:v>5.3</c:v>
                </c:pt>
                <c:pt idx="19">
                  <c:v>17.38</c:v>
                </c:pt>
                <c:pt idx="20">
                  <c:v>14.89</c:v>
                </c:pt>
                <c:pt idx="21">
                  <c:v>0.96</c:v>
                </c:pt>
                <c:pt idx="22">
                  <c:v>2.5</c:v>
                </c:pt>
                <c:pt idx="23">
                  <c:v>11.65</c:v>
                </c:pt>
                <c:pt idx="24">
                  <c:v>2.54</c:v>
                </c:pt>
                <c:pt idx="25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45-4CAE-9A6F-284AC33889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6402272"/>
        <c:axId val="436409816"/>
      </c:barChart>
      <c:catAx>
        <c:axId val="43640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6409816"/>
        <c:crosses val="autoZero"/>
        <c:auto val="1"/>
        <c:lblAlgn val="ctr"/>
        <c:lblOffset val="100"/>
        <c:noMultiLvlLbl val="0"/>
      </c:catAx>
      <c:valAx>
        <c:axId val="43640981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640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Высочайшая вероятность</a:t>
            </a:r>
            <a:r>
              <a:rPr lang="ru-RU" sz="2400" b="1" baseline="0" dirty="0">
                <a:solidFill>
                  <a:schemeClr val="accent2">
                    <a:lumMod val="75000"/>
                  </a:schemeClr>
                </a:solidFill>
              </a:rPr>
              <a:t> рискового поведения (%)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3025558698366588"/>
          <c:y val="1.2269938650306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05-48B4-8917-98148627048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B05-48B4-8917-98148627048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05-48B4-8917-981486270483}"/>
              </c:ext>
            </c:extLst>
          </c:dPt>
          <c:cat>
            <c:strRef>
              <c:f>Лист1!$A$2:$A$27</c:f>
              <c:strCache>
                <c:ptCount val="26"/>
                <c:pt idx="0">
                  <c:v>МО Воловский р-н</c:v>
                </c:pt>
                <c:pt idx="1">
                  <c:v>МО Арсеньевский р-н</c:v>
                </c:pt>
                <c:pt idx="2">
                  <c:v>МО Алексинский р-н</c:v>
                </c:pt>
                <c:pt idx="3">
                  <c:v>МО Белевский р-н</c:v>
                </c:pt>
                <c:pt idx="4">
                  <c:v>МО Богородицкий р-н</c:v>
                </c:pt>
                <c:pt idx="5">
                  <c:v>МО Веневский р-н</c:v>
                </c:pt>
                <c:pt idx="6">
                  <c:v>МО г.Тула</c:v>
                </c:pt>
                <c:pt idx="7">
                  <c:v>МО Донской р-н</c:v>
                </c:pt>
                <c:pt idx="8">
                  <c:v>МО Дубенский р-н</c:v>
                </c:pt>
                <c:pt idx="9">
                  <c:v>МО Ефремовский р-н</c:v>
                </c:pt>
                <c:pt idx="10">
                  <c:v>МО Заокский р-н</c:v>
                </c:pt>
                <c:pt idx="11">
                  <c:v>МО Каменский р-н</c:v>
                </c:pt>
                <c:pt idx="12">
                  <c:v>МО Кимовский р-н</c:v>
                </c:pt>
                <c:pt idx="13">
                  <c:v>УО Киреевский р-н</c:v>
                </c:pt>
                <c:pt idx="14">
                  <c:v>МО Суворовский р-н</c:v>
                </c:pt>
                <c:pt idx="15">
                  <c:v>МО Куркинский р-н</c:v>
                </c:pt>
                <c:pt idx="16">
                  <c:v>МО Славный</c:v>
                </c:pt>
                <c:pt idx="17">
                  <c:v>МО Новомосковский р-н</c:v>
                </c:pt>
                <c:pt idx="18">
                  <c:v>МО Одоевский р-н</c:v>
                </c:pt>
                <c:pt idx="19">
                  <c:v>МО Плавский р-н</c:v>
                </c:pt>
                <c:pt idx="20">
                  <c:v>МО Р.П. Новогуровский</c:v>
                </c:pt>
                <c:pt idx="21">
                  <c:v>МО Тепло-огаревский р-н</c:v>
                </c:pt>
                <c:pt idx="22">
                  <c:v>МО Узловский р-н</c:v>
                </c:pt>
                <c:pt idx="23">
                  <c:v>МО Чернский р-н</c:v>
                </c:pt>
                <c:pt idx="24">
                  <c:v>МО Щекинский р-н</c:v>
                </c:pt>
                <c:pt idx="25">
                  <c:v>МО Ясногорский р-н</c:v>
                </c:pt>
              </c:strCache>
            </c:strRef>
          </c:cat>
          <c:val>
            <c:numRef>
              <c:f>Лист1!$B$2:$B$27</c:f>
              <c:numCache>
                <c:formatCode>General</c:formatCode>
                <c:ptCount val="26"/>
                <c:pt idx="0">
                  <c:v>6.48</c:v>
                </c:pt>
                <c:pt idx="1">
                  <c:v>6.17</c:v>
                </c:pt>
                <c:pt idx="2">
                  <c:v>3.36</c:v>
                </c:pt>
                <c:pt idx="3">
                  <c:v>6.68</c:v>
                </c:pt>
                <c:pt idx="4">
                  <c:v>4.8499999999999996</c:v>
                </c:pt>
                <c:pt idx="5">
                  <c:v>8.3000000000000007</c:v>
                </c:pt>
                <c:pt idx="6">
                  <c:v>4.03</c:v>
                </c:pt>
                <c:pt idx="7">
                  <c:v>5.92</c:v>
                </c:pt>
                <c:pt idx="8">
                  <c:v>6.36</c:v>
                </c:pt>
                <c:pt idx="9">
                  <c:v>2.72</c:v>
                </c:pt>
                <c:pt idx="10">
                  <c:v>4.58</c:v>
                </c:pt>
                <c:pt idx="11">
                  <c:v>3.95</c:v>
                </c:pt>
                <c:pt idx="12">
                  <c:v>3.75</c:v>
                </c:pt>
                <c:pt idx="13">
                  <c:v>4.7699999999999996</c:v>
                </c:pt>
                <c:pt idx="14">
                  <c:v>3.09</c:v>
                </c:pt>
                <c:pt idx="15">
                  <c:v>3.62</c:v>
                </c:pt>
                <c:pt idx="16">
                  <c:v>0</c:v>
                </c:pt>
                <c:pt idx="17">
                  <c:v>5.21</c:v>
                </c:pt>
                <c:pt idx="18">
                  <c:v>6.1</c:v>
                </c:pt>
                <c:pt idx="19">
                  <c:v>6.16</c:v>
                </c:pt>
                <c:pt idx="20">
                  <c:v>10.53</c:v>
                </c:pt>
                <c:pt idx="21">
                  <c:v>5.48</c:v>
                </c:pt>
                <c:pt idx="22">
                  <c:v>3.84</c:v>
                </c:pt>
                <c:pt idx="23">
                  <c:v>4.46</c:v>
                </c:pt>
                <c:pt idx="24">
                  <c:v>4.2300000000000004</c:v>
                </c:pt>
                <c:pt idx="25">
                  <c:v>6.06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5-48B4-8917-9814862704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852704"/>
        <c:axId val="430852048"/>
      </c:barChart>
      <c:catAx>
        <c:axId val="43085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0852048"/>
        <c:crosses val="autoZero"/>
        <c:auto val="1"/>
        <c:lblAlgn val="ctr"/>
        <c:lblOffset val="100"/>
        <c:noMultiLvlLbl val="0"/>
      </c:catAx>
      <c:valAx>
        <c:axId val="43085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085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Вероятность</a:t>
            </a:r>
            <a:r>
              <a:rPr lang="ru-RU" sz="2400" b="1" baseline="0" dirty="0">
                <a:solidFill>
                  <a:schemeClr val="accent2">
                    <a:lumMod val="75000"/>
                  </a:schemeClr>
                </a:solidFill>
              </a:rPr>
              <a:t> рискового поведения (%)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Лист1!$A$2:$A$27</c:f>
              <c:strCache>
                <c:ptCount val="26"/>
                <c:pt idx="0">
                  <c:v>МО Воловский р-н</c:v>
                </c:pt>
                <c:pt idx="1">
                  <c:v>МО Арсеньевский р-н</c:v>
                </c:pt>
                <c:pt idx="2">
                  <c:v>МО Алексинский р-н</c:v>
                </c:pt>
                <c:pt idx="3">
                  <c:v>МО Белевский р-н</c:v>
                </c:pt>
                <c:pt idx="4">
                  <c:v>МО Богородицкий р-н</c:v>
                </c:pt>
                <c:pt idx="5">
                  <c:v>МО Веневский р-н</c:v>
                </c:pt>
                <c:pt idx="6">
                  <c:v>МО г.Тула</c:v>
                </c:pt>
                <c:pt idx="7">
                  <c:v>МО Донской р-н</c:v>
                </c:pt>
                <c:pt idx="8">
                  <c:v>МО Дубенский р-н</c:v>
                </c:pt>
                <c:pt idx="9">
                  <c:v>МО Ефремовский р-н</c:v>
                </c:pt>
                <c:pt idx="10">
                  <c:v>МО Заокский р-н</c:v>
                </c:pt>
                <c:pt idx="11">
                  <c:v>МО Каменский р-н</c:v>
                </c:pt>
                <c:pt idx="12">
                  <c:v>МО Кимовский р-н</c:v>
                </c:pt>
                <c:pt idx="13">
                  <c:v>УО Киреевский р-н</c:v>
                </c:pt>
                <c:pt idx="14">
                  <c:v>МО Суворовский р-н</c:v>
                </c:pt>
                <c:pt idx="15">
                  <c:v>МО Куркинский р-н</c:v>
                </c:pt>
                <c:pt idx="16">
                  <c:v>МО Славный</c:v>
                </c:pt>
                <c:pt idx="17">
                  <c:v>МО Новомосковский р-н</c:v>
                </c:pt>
                <c:pt idx="18">
                  <c:v>МО Одоевский р-н</c:v>
                </c:pt>
                <c:pt idx="19">
                  <c:v>МО Плавский р-н</c:v>
                </c:pt>
                <c:pt idx="20">
                  <c:v>МО Р.П. Новогуровский</c:v>
                </c:pt>
                <c:pt idx="21">
                  <c:v>МО Тепло-огаревский р-н</c:v>
                </c:pt>
                <c:pt idx="22">
                  <c:v>МО Узловский р-н</c:v>
                </c:pt>
                <c:pt idx="23">
                  <c:v>МО Чернский р-н</c:v>
                </c:pt>
                <c:pt idx="24">
                  <c:v>МО Щекинский р-н</c:v>
                </c:pt>
                <c:pt idx="25">
                  <c:v>МО Ясногорский р-н</c:v>
                </c:pt>
              </c:strCache>
            </c:strRef>
          </c:cat>
          <c:val>
            <c:numRef>
              <c:f>Лист1!$B$2:$B$27</c:f>
              <c:numCache>
                <c:formatCode>General</c:formatCode>
                <c:ptCount val="26"/>
                <c:pt idx="0">
                  <c:v>9.2200000000000006</c:v>
                </c:pt>
                <c:pt idx="1">
                  <c:v>19.82</c:v>
                </c:pt>
                <c:pt idx="2">
                  <c:v>12.62</c:v>
                </c:pt>
                <c:pt idx="3">
                  <c:v>16.09</c:v>
                </c:pt>
                <c:pt idx="4">
                  <c:v>14.86</c:v>
                </c:pt>
                <c:pt idx="5">
                  <c:v>21.3</c:v>
                </c:pt>
                <c:pt idx="6">
                  <c:v>16.25</c:v>
                </c:pt>
                <c:pt idx="7">
                  <c:v>15.56</c:v>
                </c:pt>
                <c:pt idx="8">
                  <c:v>17.63</c:v>
                </c:pt>
                <c:pt idx="9">
                  <c:v>11.21</c:v>
                </c:pt>
                <c:pt idx="10">
                  <c:v>17.25</c:v>
                </c:pt>
                <c:pt idx="11">
                  <c:v>21.47</c:v>
                </c:pt>
                <c:pt idx="12">
                  <c:v>13.21</c:v>
                </c:pt>
                <c:pt idx="13">
                  <c:v>16.34</c:v>
                </c:pt>
                <c:pt idx="14">
                  <c:v>14.25</c:v>
                </c:pt>
                <c:pt idx="15">
                  <c:v>14.14</c:v>
                </c:pt>
                <c:pt idx="16">
                  <c:v>10.64</c:v>
                </c:pt>
                <c:pt idx="17">
                  <c:v>16.05</c:v>
                </c:pt>
                <c:pt idx="18">
                  <c:v>18.29</c:v>
                </c:pt>
                <c:pt idx="19">
                  <c:v>15.14</c:v>
                </c:pt>
                <c:pt idx="20">
                  <c:v>11.84</c:v>
                </c:pt>
                <c:pt idx="21">
                  <c:v>16.45</c:v>
                </c:pt>
                <c:pt idx="22">
                  <c:v>16.739999999999998</c:v>
                </c:pt>
                <c:pt idx="23">
                  <c:v>12.05</c:v>
                </c:pt>
                <c:pt idx="24">
                  <c:v>14.47</c:v>
                </c:pt>
                <c:pt idx="25">
                  <c:v>14.59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7F-4460-9120-39A05DBA8CE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Высочайшая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Лист1!$A$2:$A$27</c:f>
              <c:strCache>
                <c:ptCount val="26"/>
                <c:pt idx="0">
                  <c:v>МО Воловский р-н</c:v>
                </c:pt>
                <c:pt idx="1">
                  <c:v>МО Арсеньевский р-н</c:v>
                </c:pt>
                <c:pt idx="2">
                  <c:v>МО Алексинский р-н</c:v>
                </c:pt>
                <c:pt idx="3">
                  <c:v>МО Белевский р-н</c:v>
                </c:pt>
                <c:pt idx="4">
                  <c:v>МО Богородицкий р-н</c:v>
                </c:pt>
                <c:pt idx="5">
                  <c:v>МО Веневский р-н</c:v>
                </c:pt>
                <c:pt idx="6">
                  <c:v>МО г.Тула</c:v>
                </c:pt>
                <c:pt idx="7">
                  <c:v>МО Донской р-н</c:v>
                </c:pt>
                <c:pt idx="8">
                  <c:v>МО Дубенский р-н</c:v>
                </c:pt>
                <c:pt idx="9">
                  <c:v>МО Ефремовский р-н</c:v>
                </c:pt>
                <c:pt idx="10">
                  <c:v>МО Заокский р-н</c:v>
                </c:pt>
                <c:pt idx="11">
                  <c:v>МО Каменский р-н</c:v>
                </c:pt>
                <c:pt idx="12">
                  <c:v>МО Кимовский р-н</c:v>
                </c:pt>
                <c:pt idx="13">
                  <c:v>УО Киреевский р-н</c:v>
                </c:pt>
                <c:pt idx="14">
                  <c:v>МО Суворовский р-н</c:v>
                </c:pt>
                <c:pt idx="15">
                  <c:v>МО Куркинский р-н</c:v>
                </c:pt>
                <c:pt idx="16">
                  <c:v>МО Славный</c:v>
                </c:pt>
                <c:pt idx="17">
                  <c:v>МО Новомосковский р-н</c:v>
                </c:pt>
                <c:pt idx="18">
                  <c:v>МО Одоевский р-н</c:v>
                </c:pt>
                <c:pt idx="19">
                  <c:v>МО Плавский р-н</c:v>
                </c:pt>
                <c:pt idx="20">
                  <c:v>МО Р.П. Новогуровский</c:v>
                </c:pt>
                <c:pt idx="21">
                  <c:v>МО Тепло-огаревский р-н</c:v>
                </c:pt>
                <c:pt idx="22">
                  <c:v>МО Узловский р-н</c:v>
                </c:pt>
                <c:pt idx="23">
                  <c:v>МО Чернский р-н</c:v>
                </c:pt>
                <c:pt idx="24">
                  <c:v>МО Щекинский р-н</c:v>
                </c:pt>
                <c:pt idx="25">
                  <c:v>МО Ясногорский р-н</c:v>
                </c:pt>
              </c:strCache>
            </c:strRef>
          </c:cat>
          <c:val>
            <c:numRef>
              <c:f>Лист1!$C$2:$C$27</c:f>
              <c:numCache>
                <c:formatCode>General</c:formatCode>
                <c:ptCount val="26"/>
                <c:pt idx="0">
                  <c:v>6.48</c:v>
                </c:pt>
                <c:pt idx="1">
                  <c:v>6.17</c:v>
                </c:pt>
                <c:pt idx="2">
                  <c:v>3.36</c:v>
                </c:pt>
                <c:pt idx="3">
                  <c:v>6.68</c:v>
                </c:pt>
                <c:pt idx="4">
                  <c:v>4.8499999999999996</c:v>
                </c:pt>
                <c:pt idx="5">
                  <c:v>8.3000000000000007</c:v>
                </c:pt>
                <c:pt idx="6">
                  <c:v>4.03</c:v>
                </c:pt>
                <c:pt idx="7">
                  <c:v>5.92</c:v>
                </c:pt>
                <c:pt idx="8">
                  <c:v>6.36</c:v>
                </c:pt>
                <c:pt idx="9">
                  <c:v>2.72</c:v>
                </c:pt>
                <c:pt idx="10">
                  <c:v>4.58</c:v>
                </c:pt>
                <c:pt idx="11">
                  <c:v>3.95</c:v>
                </c:pt>
                <c:pt idx="12">
                  <c:v>3.75</c:v>
                </c:pt>
                <c:pt idx="13">
                  <c:v>4.7699999999999996</c:v>
                </c:pt>
                <c:pt idx="14">
                  <c:v>3.09</c:v>
                </c:pt>
                <c:pt idx="15">
                  <c:v>3.62</c:v>
                </c:pt>
                <c:pt idx="16">
                  <c:v>0</c:v>
                </c:pt>
                <c:pt idx="17">
                  <c:v>5.21</c:v>
                </c:pt>
                <c:pt idx="18">
                  <c:v>6.1</c:v>
                </c:pt>
                <c:pt idx="19">
                  <c:v>6.16</c:v>
                </c:pt>
                <c:pt idx="20">
                  <c:v>10.53</c:v>
                </c:pt>
                <c:pt idx="21">
                  <c:v>5.48</c:v>
                </c:pt>
                <c:pt idx="22">
                  <c:v>3.84</c:v>
                </c:pt>
                <c:pt idx="23">
                  <c:v>4.46</c:v>
                </c:pt>
                <c:pt idx="24">
                  <c:v>4.2300000000000004</c:v>
                </c:pt>
                <c:pt idx="25">
                  <c:v>6.06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7F-4460-9120-39A05DBA8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849752"/>
        <c:axId val="430854672"/>
      </c:barChart>
      <c:catAx>
        <c:axId val="43084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0854672"/>
        <c:crosses val="autoZero"/>
        <c:auto val="1"/>
        <c:lblAlgn val="ctr"/>
        <c:lblOffset val="100"/>
        <c:noMultiLvlLbl val="0"/>
      </c:catAx>
      <c:valAx>
        <c:axId val="43085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0849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Факторы риска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4851521422417618E-2"/>
          <c:y val="0.10684832726214254"/>
          <c:w val="0.9491542946444671"/>
          <c:h val="0.706109081091521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Плохая приспосабливаемость, зависимость (ППЗ)</c:v>
                </c:pt>
                <c:pt idx="1">
                  <c:v>Потребность во внимании группы (ПВГ)</c:v>
                </c:pt>
                <c:pt idx="2">
                  <c:v>Принятие ассоциальных (аддиктивных) установок (ПАУ)</c:v>
                </c:pt>
                <c:pt idx="3">
                  <c:v>Стремление к риску (СР)</c:v>
                </c:pt>
                <c:pt idx="4">
                  <c:v>Импульсивность (ИМ)</c:v>
                </c:pt>
                <c:pt idx="5">
                  <c:v>Тревожность (ТР)</c:v>
                </c:pt>
                <c:pt idx="6">
                  <c:v>Фрустрированность (ФР)</c:v>
                </c:pt>
                <c:pt idx="7">
                  <c:v>Склонность к делинквентности (ДЕ)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27.98</c:v>
                </c:pt>
                <c:pt idx="1">
                  <c:v>35.380000000000003</c:v>
                </c:pt>
                <c:pt idx="2">
                  <c:v>50.83</c:v>
                </c:pt>
                <c:pt idx="3">
                  <c:v>34.29</c:v>
                </c:pt>
                <c:pt idx="4">
                  <c:v>34.51</c:v>
                </c:pt>
                <c:pt idx="5">
                  <c:v>35.99</c:v>
                </c:pt>
                <c:pt idx="6">
                  <c:v>43.16</c:v>
                </c:pt>
                <c:pt idx="7">
                  <c:v>51.72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B-4973-AC69-9C6DAE1E72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935168"/>
        <c:axId val="472935824"/>
      </c:barChart>
      <c:catAx>
        <c:axId val="47293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2935824"/>
        <c:crosses val="autoZero"/>
        <c:auto val="1"/>
        <c:lblAlgn val="ctr"/>
        <c:lblOffset val="100"/>
        <c:noMultiLvlLbl val="0"/>
      </c:catAx>
      <c:valAx>
        <c:axId val="47293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2935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Структура факторов риска по видам ОУ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Плохая приспосабливаемость, зависимость (ППЗ)</c:v>
                </c:pt>
                <c:pt idx="1">
                  <c:v>Потребность во внимании группы (ПВГ)</c:v>
                </c:pt>
                <c:pt idx="2">
                  <c:v>Принятие ассоциальных (аддиктивных) установок (ПАУ)</c:v>
                </c:pt>
                <c:pt idx="3">
                  <c:v>Стремление к риску (СР)</c:v>
                </c:pt>
                <c:pt idx="4">
                  <c:v>Импульсивность (ИМ)</c:v>
                </c:pt>
                <c:pt idx="5">
                  <c:v>Тревожность (ТР)</c:v>
                </c:pt>
                <c:pt idx="6">
                  <c:v>Фрустрированность (ФР)</c:v>
                </c:pt>
                <c:pt idx="7">
                  <c:v>Склонность к делинквентности (ДЕ)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25.48</c:v>
                </c:pt>
                <c:pt idx="1">
                  <c:v>28.8</c:v>
                </c:pt>
                <c:pt idx="2">
                  <c:v>39.79</c:v>
                </c:pt>
                <c:pt idx="3">
                  <c:v>30.37</c:v>
                </c:pt>
                <c:pt idx="4">
                  <c:v>29.49</c:v>
                </c:pt>
                <c:pt idx="5">
                  <c:v>34.729999999999997</c:v>
                </c:pt>
                <c:pt idx="6">
                  <c:v>56.72</c:v>
                </c:pt>
                <c:pt idx="7">
                  <c:v>59.7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20-491A-9929-EDBBA19AFC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Плохая приспосабливаемость, зависимость (ППЗ)</c:v>
                </c:pt>
                <c:pt idx="1">
                  <c:v>Потребность во внимании группы (ПВГ)</c:v>
                </c:pt>
                <c:pt idx="2">
                  <c:v>Принятие ассоциальных (аддиктивных) установок (ПАУ)</c:v>
                </c:pt>
                <c:pt idx="3">
                  <c:v>Стремление к риску (СР)</c:v>
                </c:pt>
                <c:pt idx="4">
                  <c:v>Импульсивность (ИМ)</c:v>
                </c:pt>
                <c:pt idx="5">
                  <c:v>Тревожность (ТР)</c:v>
                </c:pt>
                <c:pt idx="6">
                  <c:v>Фрустрированность (ФР)</c:v>
                </c:pt>
                <c:pt idx="7">
                  <c:v>Склонность к делинквентности (ДЕ)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23.9</c:v>
                </c:pt>
                <c:pt idx="1">
                  <c:v>26.5</c:v>
                </c:pt>
                <c:pt idx="2">
                  <c:v>42.12</c:v>
                </c:pt>
                <c:pt idx="3">
                  <c:v>27.72</c:v>
                </c:pt>
                <c:pt idx="4">
                  <c:v>26.74</c:v>
                </c:pt>
                <c:pt idx="5">
                  <c:v>33.229999999999997</c:v>
                </c:pt>
                <c:pt idx="6">
                  <c:v>48.34</c:v>
                </c:pt>
                <c:pt idx="7">
                  <c:v>50.61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20-491A-9929-EDBBA19AFC4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СПО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Плохая приспосабливаемость, зависимость (ППЗ)</c:v>
                </c:pt>
                <c:pt idx="1">
                  <c:v>Потребность во внимании группы (ПВГ)</c:v>
                </c:pt>
                <c:pt idx="2">
                  <c:v>Принятие ассоциальных (аддиктивных) установок (ПАУ)</c:v>
                </c:pt>
                <c:pt idx="3">
                  <c:v>Стремление к риску (СР)</c:v>
                </c:pt>
                <c:pt idx="4">
                  <c:v>Импульсивность (ИМ)</c:v>
                </c:pt>
                <c:pt idx="5">
                  <c:v>Тревожность (ТР)</c:v>
                </c:pt>
                <c:pt idx="6">
                  <c:v>Фрустрированность (ФР)</c:v>
                </c:pt>
                <c:pt idx="7">
                  <c:v>Склонность к делинквентности (ДЕ)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35.49</c:v>
                </c:pt>
                <c:pt idx="1">
                  <c:v>52.24</c:v>
                </c:pt>
                <c:pt idx="2">
                  <c:v>68.12</c:v>
                </c:pt>
                <c:pt idx="3">
                  <c:v>47.65</c:v>
                </c:pt>
                <c:pt idx="4">
                  <c:v>49.8</c:v>
                </c:pt>
                <c:pt idx="5">
                  <c:v>40.770000000000003</c:v>
                </c:pt>
                <c:pt idx="6">
                  <c:v>40.58</c:v>
                </c:pt>
                <c:pt idx="7">
                  <c:v>52.65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20-491A-9929-EDBBA19AFC4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Плохая приспосабливаемость, зависимость (ППЗ)</c:v>
                </c:pt>
                <c:pt idx="1">
                  <c:v>Потребность во внимании группы (ПВГ)</c:v>
                </c:pt>
                <c:pt idx="2">
                  <c:v>Принятие ассоциальных (аддиктивных) установок (ПАУ)</c:v>
                </c:pt>
                <c:pt idx="3">
                  <c:v>Стремление к риску (СР)</c:v>
                </c:pt>
                <c:pt idx="4">
                  <c:v>Импульсивность (ИМ)</c:v>
                </c:pt>
                <c:pt idx="5">
                  <c:v>Тревожность (ТР)</c:v>
                </c:pt>
                <c:pt idx="6">
                  <c:v>Фрустрированность (ФР)</c:v>
                </c:pt>
                <c:pt idx="7">
                  <c:v>Склонность к делинквентности (ДЕ)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44.27</c:v>
                </c:pt>
                <c:pt idx="1">
                  <c:v>61.58</c:v>
                </c:pt>
                <c:pt idx="2">
                  <c:v>65.150000000000006</c:v>
                </c:pt>
                <c:pt idx="3">
                  <c:v>37.29</c:v>
                </c:pt>
                <c:pt idx="4">
                  <c:v>47.68</c:v>
                </c:pt>
                <c:pt idx="5">
                  <c:v>52.15</c:v>
                </c:pt>
                <c:pt idx="6">
                  <c:v>47.85</c:v>
                </c:pt>
                <c:pt idx="7">
                  <c:v>42.73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20-491A-9929-EDBBA19AF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5723528"/>
        <c:axId val="445728120"/>
      </c:barChart>
      <c:catAx>
        <c:axId val="445723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5728120"/>
        <c:crosses val="autoZero"/>
        <c:auto val="1"/>
        <c:lblAlgn val="ctr"/>
        <c:lblOffset val="100"/>
        <c:noMultiLvlLbl val="0"/>
      </c:catAx>
      <c:valAx>
        <c:axId val="445728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5723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Факторы защиты (дефициты)</a:t>
            </a:r>
          </a:p>
        </c:rich>
      </c:tx>
      <c:layout>
        <c:manualLayout>
          <c:xMode val="edge"/>
          <c:yMode val="edge"/>
          <c:x val="0.25817581213563257"/>
          <c:y val="1.61616161616161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Принятие родителями (ПР)</c:v>
                </c:pt>
                <c:pt idx="1">
                  <c:v>Принятие одноклассниками (ПО)</c:v>
                </c:pt>
                <c:pt idx="2">
                  <c:v>Социальная активность (СА)</c:v>
                </c:pt>
                <c:pt idx="3">
                  <c:v>Самоконтроль поведения (СП)</c:v>
                </c:pt>
                <c:pt idx="4">
                  <c:v>Самоэффективность (СЭ)</c:v>
                </c:pt>
                <c:pt idx="5">
                  <c:v>Адаптированность к нормам (АН)</c:v>
                </c:pt>
                <c:pt idx="6">
                  <c:v>Фрустрационная устойчивость (ФУ)</c:v>
                </c:pt>
                <c:pt idx="7">
                  <c:v>Дружелюбие, открытость (ДО)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11.49</c:v>
                </c:pt>
                <c:pt idx="1">
                  <c:v>16.59</c:v>
                </c:pt>
                <c:pt idx="2">
                  <c:v>8.92</c:v>
                </c:pt>
                <c:pt idx="3">
                  <c:v>14.59</c:v>
                </c:pt>
                <c:pt idx="4">
                  <c:v>11.6</c:v>
                </c:pt>
                <c:pt idx="5">
                  <c:v>11.63</c:v>
                </c:pt>
                <c:pt idx="6">
                  <c:v>17.489999999999998</c:v>
                </c:pt>
                <c:pt idx="7">
                  <c:v>9.44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F5-485C-A6F9-74D298EC79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9086904"/>
        <c:axId val="429093792"/>
      </c:barChart>
      <c:catAx>
        <c:axId val="429086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093792"/>
        <c:crosses val="autoZero"/>
        <c:auto val="1"/>
        <c:lblAlgn val="ctr"/>
        <c:lblOffset val="100"/>
        <c:noMultiLvlLbl val="0"/>
      </c:catAx>
      <c:valAx>
        <c:axId val="42909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086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baseline="0" dirty="0">
                <a:solidFill>
                  <a:schemeClr val="accent2">
                    <a:lumMod val="75000"/>
                  </a:schemeClr>
                </a:solidFill>
                <a:effectLst/>
              </a:rPr>
              <a:t>Структура дефицитов факторов защиты по видам ОУ</a:t>
            </a:r>
            <a:endParaRPr lang="ru-RU" sz="2400" dirty="0">
              <a:solidFill>
                <a:schemeClr val="accent2">
                  <a:lumMod val="75000"/>
                </a:schemeClr>
              </a:solidFill>
              <a:effectLst/>
            </a:endParaRPr>
          </a:p>
        </c:rich>
      </c:tx>
      <c:layout>
        <c:manualLayout>
          <c:xMode val="edge"/>
          <c:yMode val="edge"/>
          <c:x val="0.129870933132541"/>
          <c:y val="1.26547718454244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Принятие родителями (ПР)</c:v>
                </c:pt>
                <c:pt idx="1">
                  <c:v>Принятие одноклассниками (ПО)</c:v>
                </c:pt>
                <c:pt idx="2">
                  <c:v>Социальная активность (СА)</c:v>
                </c:pt>
                <c:pt idx="3">
                  <c:v>Самоконтроль поведения (СП)</c:v>
                </c:pt>
                <c:pt idx="4">
                  <c:v>Самоэффективность (СЭ)</c:v>
                </c:pt>
                <c:pt idx="5">
                  <c:v>Адаптированность к нормам (АН)</c:v>
                </c:pt>
                <c:pt idx="6">
                  <c:v>Фрустрационная устойчивость (ФУ)</c:v>
                </c:pt>
                <c:pt idx="7">
                  <c:v>Дружелюбие, открытость (ДО)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8.73</c:v>
                </c:pt>
                <c:pt idx="1">
                  <c:v>18.5</c:v>
                </c:pt>
                <c:pt idx="2">
                  <c:v>5.93</c:v>
                </c:pt>
                <c:pt idx="3">
                  <c:v>13.61</c:v>
                </c:pt>
                <c:pt idx="4">
                  <c:v>10.45</c:v>
                </c:pt>
                <c:pt idx="5">
                  <c:v>9.77</c:v>
                </c:pt>
                <c:pt idx="6">
                  <c:v>19.02</c:v>
                </c:pt>
                <c:pt idx="7">
                  <c:v>14.93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E9-47D4-9D59-75C6D09DA85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Принятие родителями (ПР)</c:v>
                </c:pt>
                <c:pt idx="1">
                  <c:v>Принятие одноклассниками (ПО)</c:v>
                </c:pt>
                <c:pt idx="2">
                  <c:v>Социальная активность (СА)</c:v>
                </c:pt>
                <c:pt idx="3">
                  <c:v>Самоконтроль поведения (СП)</c:v>
                </c:pt>
                <c:pt idx="4">
                  <c:v>Самоэффективность (СЭ)</c:v>
                </c:pt>
                <c:pt idx="5">
                  <c:v>Адаптированность к нормам (АН)</c:v>
                </c:pt>
                <c:pt idx="6">
                  <c:v>Фрустрационная устойчивость (ФУ)</c:v>
                </c:pt>
                <c:pt idx="7">
                  <c:v>Дружелюбие, открытость (ДО)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13.97</c:v>
                </c:pt>
                <c:pt idx="1">
                  <c:v>19.059999999999999</c:v>
                </c:pt>
                <c:pt idx="2">
                  <c:v>10.49</c:v>
                </c:pt>
                <c:pt idx="3">
                  <c:v>14.33</c:v>
                </c:pt>
                <c:pt idx="4">
                  <c:v>9.48</c:v>
                </c:pt>
                <c:pt idx="5">
                  <c:v>12.57</c:v>
                </c:pt>
                <c:pt idx="6">
                  <c:v>17.43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E9-47D4-9D59-75C6D09DA85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СПО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Принятие родителями (ПР)</c:v>
                </c:pt>
                <c:pt idx="1">
                  <c:v>Принятие одноклассниками (ПО)</c:v>
                </c:pt>
                <c:pt idx="2">
                  <c:v>Социальная активность (СА)</c:v>
                </c:pt>
                <c:pt idx="3">
                  <c:v>Самоконтроль поведения (СП)</c:v>
                </c:pt>
                <c:pt idx="4">
                  <c:v>Самоэффективность (СЭ)</c:v>
                </c:pt>
                <c:pt idx="5">
                  <c:v>Адаптированность к нормам (АН)</c:v>
                </c:pt>
                <c:pt idx="6">
                  <c:v>Фрустрационная устойчивость (ФУ)</c:v>
                </c:pt>
                <c:pt idx="7">
                  <c:v>Дружелюбие, открытость (ДО)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6.88</c:v>
                </c:pt>
                <c:pt idx="1">
                  <c:v>12.05</c:v>
                </c:pt>
                <c:pt idx="2">
                  <c:v>6.12</c:v>
                </c:pt>
                <c:pt idx="3">
                  <c:v>15.42</c:v>
                </c:pt>
                <c:pt idx="4">
                  <c:v>12.76</c:v>
                </c:pt>
                <c:pt idx="5">
                  <c:v>10.199999999999999</c:v>
                </c:pt>
                <c:pt idx="6">
                  <c:v>17.97</c:v>
                </c:pt>
                <c:pt idx="7">
                  <c:v>8.9600000000000009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E9-47D4-9D59-75C6D09DA85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Принятие родителями (ПР)</c:v>
                </c:pt>
                <c:pt idx="1">
                  <c:v>Принятие одноклассниками (ПО)</c:v>
                </c:pt>
                <c:pt idx="2">
                  <c:v>Социальная активность (СА)</c:v>
                </c:pt>
                <c:pt idx="3">
                  <c:v>Самоконтроль поведения (СП)</c:v>
                </c:pt>
                <c:pt idx="4">
                  <c:v>Самоэффективность (СЭ)</c:v>
                </c:pt>
                <c:pt idx="5">
                  <c:v>Адаптированность к нормам (АН)</c:v>
                </c:pt>
                <c:pt idx="6">
                  <c:v>Фрустрационная устойчивость (ФУ)</c:v>
                </c:pt>
                <c:pt idx="7">
                  <c:v>Дружелюбие, открытость (ДО)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4.63</c:v>
                </c:pt>
                <c:pt idx="1">
                  <c:v>6.5</c:v>
                </c:pt>
                <c:pt idx="2">
                  <c:v>2.92</c:v>
                </c:pt>
                <c:pt idx="3">
                  <c:v>9.59</c:v>
                </c:pt>
                <c:pt idx="4">
                  <c:v>7.15</c:v>
                </c:pt>
                <c:pt idx="5">
                  <c:v>3.66</c:v>
                </c:pt>
                <c:pt idx="6">
                  <c:v>10.32</c:v>
                </c:pt>
                <c:pt idx="7">
                  <c:v>4.3899999999999997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E9-47D4-9D59-75C6D09DA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758056"/>
        <c:axId val="459765928"/>
      </c:barChart>
      <c:catAx>
        <c:axId val="459758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765928"/>
        <c:crosses val="autoZero"/>
        <c:auto val="1"/>
        <c:lblAlgn val="ctr"/>
        <c:lblOffset val="100"/>
        <c:noMultiLvlLbl val="0"/>
      </c:catAx>
      <c:valAx>
        <c:axId val="459765928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758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000" b="1" dirty="0">
                <a:solidFill>
                  <a:schemeClr val="accent2">
                    <a:lumMod val="75000"/>
                  </a:schemeClr>
                </a:solidFill>
              </a:rPr>
              <a:t>Коррекций по шкале лжи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Коррекций по шкале лжи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ГОУ</c:v>
                </c:pt>
                <c:pt idx="1">
                  <c:v>МОУ</c:v>
                </c:pt>
                <c:pt idx="2">
                  <c:v>СПО </c:v>
                </c:pt>
                <c:pt idx="3">
                  <c:v>ВО </c:v>
                </c:pt>
                <c:pt idx="4">
                  <c:v>Всего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37.35</c:v>
                </c:pt>
                <c:pt idx="1">
                  <c:v>37.659999999999997</c:v>
                </c:pt>
                <c:pt idx="2">
                  <c:v>7.17</c:v>
                </c:pt>
                <c:pt idx="3">
                  <c:v>6.9</c:v>
                </c:pt>
                <c:pt idx="4">
                  <c:v>27.35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1-4B8E-9E7A-A43549CBE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12144"/>
        <c:axId val="159613784"/>
      </c:barChart>
      <c:catAx>
        <c:axId val="15961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613784"/>
        <c:crosses val="autoZero"/>
        <c:auto val="1"/>
        <c:lblAlgn val="ctr"/>
        <c:lblOffset val="100"/>
        <c:noMultiLvlLbl val="0"/>
      </c:catAx>
      <c:valAx>
        <c:axId val="159613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61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6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9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117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1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9979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661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37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5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66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2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6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3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8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6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0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0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8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2385" y="764771"/>
            <a:ext cx="10972800" cy="2377441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проведения социально-психологического тестирования за </a:t>
            </a:r>
            <a:br>
              <a:rPr lang="ru-RU" sz="4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2023-2024 учебный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13117" y="4087422"/>
            <a:ext cx="8915399" cy="1126283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1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Комаревцева</a:t>
            </a:r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Светлана Александровна,</a:t>
            </a:r>
          </a:p>
          <a:p>
            <a:pPr algn="r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 ГУ ДО ТО «ПОМОЩЬ»,</a:t>
            </a:r>
          </a:p>
          <a:p>
            <a:pPr algn="r"/>
            <a:r>
              <a:rPr lang="ru-RU" sz="1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Корнишова</a:t>
            </a:r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Екатерина Ивановна,</a:t>
            </a:r>
          </a:p>
          <a:p>
            <a:pPr algn="r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 отдела диагностических исследований </a:t>
            </a:r>
          </a:p>
          <a:p>
            <a:pPr algn="r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методического сопровождения</a:t>
            </a:r>
          </a:p>
          <a:p>
            <a:pPr algn="r"/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 ДО ТО «ПОМОЩЬ»</a:t>
            </a:r>
          </a:p>
          <a:p>
            <a:pPr algn="r"/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июня 2024 г.</a:t>
            </a:r>
          </a:p>
        </p:txBody>
      </p:sp>
    </p:spTree>
    <p:extLst>
      <p:ext uri="{BB962C8B-B14F-4D97-AF65-F5344CB8AC3E}">
        <p14:creationId xmlns:p14="http://schemas.microsoft.com/office/powerpoint/2010/main" val="1390486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37329281"/>
              </p:ext>
            </p:extLst>
          </p:nvPr>
        </p:nvGraphicFramePr>
        <p:xfrm>
          <a:off x="0" y="158808"/>
          <a:ext cx="10014759" cy="6283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893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47724762"/>
              </p:ext>
            </p:extLst>
          </p:nvPr>
        </p:nvGraphicFramePr>
        <p:xfrm>
          <a:off x="64942" y="404552"/>
          <a:ext cx="11032547" cy="5829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9809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61463366"/>
              </p:ext>
            </p:extLst>
          </p:nvPr>
        </p:nvGraphicFramePr>
        <p:xfrm>
          <a:off x="91440" y="144952"/>
          <a:ext cx="10889672" cy="6205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0631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96998772"/>
              </p:ext>
            </p:extLst>
          </p:nvPr>
        </p:nvGraphicFramePr>
        <p:xfrm>
          <a:off x="279428" y="448107"/>
          <a:ext cx="10560367" cy="5661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4218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60092847"/>
              </p:ext>
            </p:extLst>
          </p:nvPr>
        </p:nvGraphicFramePr>
        <p:xfrm>
          <a:off x="89102" y="196475"/>
          <a:ext cx="10775633" cy="6171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853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887" y="274975"/>
            <a:ext cx="10334625" cy="15823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>
                <a:solidFill>
                  <a:schemeClr val="accent2">
                    <a:lumMod val="75000"/>
                  </a:schemeClr>
                </a:solidFill>
              </a:rPr>
              <a:t>Решенные трудности:</a:t>
            </a:r>
            <a:br>
              <a:rPr lang="ru-RU" b="1" u="sng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u="sng" dirty="0">
                <a:solidFill>
                  <a:schemeClr val="accent2">
                    <a:lumMod val="75000"/>
                  </a:schemeClr>
                </a:solidFill>
              </a:rPr>
              <a:t>решена проблема большого количества  недостоверных результатов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976" y="2007002"/>
            <a:ext cx="1042464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- 2022-2023 учебный год:</a:t>
            </a:r>
          </a:p>
          <a:p>
            <a:r>
              <a:rPr lang="ru-RU" sz="2400" b="1" dirty="0"/>
              <a:t>Всего</a:t>
            </a:r>
            <a:r>
              <a:rPr lang="ru-RU" sz="2400" dirty="0"/>
              <a:t> недостоверных результатов – 34,4%;</a:t>
            </a:r>
          </a:p>
          <a:p>
            <a:r>
              <a:rPr lang="ru-RU" sz="2400" dirty="0"/>
              <a:t>по учреждениям ВО – 40,2%;</a:t>
            </a:r>
          </a:p>
          <a:p>
            <a:r>
              <a:rPr lang="ru-RU" sz="2400" dirty="0"/>
              <a:t>по учреждениям ПО – 37,6%;</a:t>
            </a:r>
          </a:p>
          <a:p>
            <a:r>
              <a:rPr lang="ru-RU" sz="2400" dirty="0"/>
              <a:t>по учреждениям, подведомственным Министерству образования</a:t>
            </a:r>
          </a:p>
          <a:p>
            <a:r>
              <a:rPr lang="ru-RU" sz="2400" dirty="0"/>
              <a:t>(ГОУ ТО) – 34,1%;</a:t>
            </a:r>
          </a:p>
          <a:p>
            <a:r>
              <a:rPr lang="ru-RU" sz="2400" dirty="0"/>
              <a:t>по муниципалитетам – 32,5%.</a:t>
            </a:r>
          </a:p>
          <a:p>
            <a:r>
              <a:rPr lang="ru-RU" sz="2400" dirty="0"/>
              <a:t>Данные результаты исключались из обработки.</a:t>
            </a:r>
          </a:p>
          <a:p>
            <a:endParaRPr lang="ru-RU" sz="2400" dirty="0"/>
          </a:p>
          <a:p>
            <a:pPr marL="285750" indent="-285750">
              <a:buFontTx/>
              <a:buChar char="-"/>
            </a:pPr>
            <a:r>
              <a:rPr lang="ru-RU" sz="2400" dirty="0"/>
              <a:t>2023-2024 учебный год: в обработку введена коррекция результатов </a:t>
            </a:r>
          </a:p>
          <a:p>
            <a:r>
              <a:rPr lang="ru-RU" sz="2400" dirty="0"/>
              <a:t>в соответствии со шкалой лжи. Все результаты учтены.</a:t>
            </a:r>
          </a:p>
        </p:txBody>
      </p:sp>
    </p:spTree>
    <p:extLst>
      <p:ext uri="{BB962C8B-B14F-4D97-AF65-F5344CB8AC3E}">
        <p14:creationId xmlns:p14="http://schemas.microsoft.com/office/powerpoint/2010/main" val="1219837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82499640"/>
              </p:ext>
            </p:extLst>
          </p:nvPr>
        </p:nvGraphicFramePr>
        <p:xfrm>
          <a:off x="561975" y="561975"/>
          <a:ext cx="9296400" cy="513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5072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0820" y="268216"/>
            <a:ext cx="1120555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/>
          </a:p>
          <a:p>
            <a:pPr algn="ctr"/>
            <a:endParaRPr lang="ru-RU" sz="2800" b="1" dirty="0"/>
          </a:p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трудности, </a:t>
            </a:r>
          </a:p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зафиксированные при проведении СПТ:</a:t>
            </a:r>
          </a:p>
          <a:p>
            <a:endParaRPr lang="ru-RU" sz="2800" b="1" u="sng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u="sng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arenR"/>
            </a:pPr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Невысокий уровень исполнительской дисциплины </a:t>
            </a:r>
          </a:p>
          <a:p>
            <a:pPr algn="ctr"/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исполнения приказа </a:t>
            </a:r>
          </a:p>
          <a:p>
            <a:pPr lvl="0" algn="ctr"/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Тульской области.</a:t>
            </a:r>
          </a:p>
          <a:p>
            <a:pPr algn="ctr"/>
            <a:br>
              <a:rPr lang="ru-RU" sz="2800" b="1" dirty="0"/>
            </a:b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873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1193" y="324198"/>
            <a:ext cx="11072351" cy="6533802"/>
          </a:xfrm>
        </p:spPr>
        <p:txBody>
          <a:bodyPr>
            <a:noAutofit/>
          </a:bodyPr>
          <a:lstStyle/>
          <a:p>
            <a:pPr lvl="0"/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приказом министерства образования Тульской области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№1596 от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28.08.2020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г.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6. 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Руководителям органов местного самоуправления, осуществляющих управление в сфере образования: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6.1. Предоставлять в министерство информацию о специалисте, ответственном за проведение тестирования, органа местного самоуправления, осуществляющем управление в сфере образования, и каждой образовательной организации ежегодно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20 августа.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6.2. Организовать работу в подведомственных образовательных организациях по раннему выявлению незаконного потребления наркотических средств и психотропных веществ среди обучающихся в течение учебного года ежегодно.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6.3.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контроль своевременной передачи актов по результатам тестирования ГУ ДО ТО «Областной центр «ПОМОЩЬ» в установленные министерством образования сроки.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741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2000">
              <a:schemeClr val="accent5">
                <a:lumMod val="0"/>
                <a:lumOff val="10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104899" y="957595"/>
            <a:ext cx="6556375" cy="9570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>
                <a:solidFill>
                  <a:schemeClr val="tx1"/>
                </a:solidFill>
              </a:rPr>
              <a:t>Министерство просвещения РФ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04900" y="2582296"/>
            <a:ext cx="6565900" cy="10426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Министерство образования </a:t>
            </a:r>
          </a:p>
          <a:p>
            <a:pPr algn="ctr"/>
            <a:r>
              <a:rPr lang="ru-RU" sz="2200" b="1" dirty="0">
                <a:solidFill>
                  <a:schemeClr val="tx1"/>
                </a:solidFill>
              </a:rPr>
              <a:t>Тульской области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04898" y="4400644"/>
            <a:ext cx="6565901" cy="9386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Комитеты образования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04898" y="5919760"/>
            <a:ext cx="6565902" cy="7409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Образовательные учреждения</a:t>
            </a:r>
          </a:p>
        </p:txBody>
      </p:sp>
      <p:sp>
        <p:nvSpPr>
          <p:cNvPr id="13" name="Овал 12"/>
          <p:cNvSpPr/>
          <p:nvPr/>
        </p:nvSpPr>
        <p:spPr>
          <a:xfrm>
            <a:off x="8698681" y="2074840"/>
            <a:ext cx="3429000" cy="1930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Региональный оператор</a:t>
            </a:r>
          </a:p>
          <a:p>
            <a:pPr algn="ctr"/>
            <a:r>
              <a:rPr lang="ru-RU" sz="2200" b="1" dirty="0">
                <a:solidFill>
                  <a:schemeClr val="tx1"/>
                </a:solidFill>
              </a:rPr>
              <a:t> ГУ ДО ТО «ПОМОЩЬ»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4167854" y="3631533"/>
            <a:ext cx="493456" cy="7474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3926553" y="1914672"/>
            <a:ext cx="427704" cy="639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0800000">
            <a:off x="4414582" y="1914671"/>
            <a:ext cx="427704" cy="639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019243" y="5351305"/>
            <a:ext cx="414798" cy="5380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0800000">
            <a:off x="4454730" y="5373886"/>
            <a:ext cx="414798" cy="5380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3814116">
            <a:off x="8329261" y="3386736"/>
            <a:ext cx="272646" cy="19401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7702039" y="3087173"/>
            <a:ext cx="1008831" cy="2414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0800000">
            <a:off x="7678893" y="2803037"/>
            <a:ext cx="1008831" cy="2414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74320" y="9097"/>
            <a:ext cx="112055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Схема взаимодействия в рамках передачи информации </a:t>
            </a:r>
          </a:p>
          <a:p>
            <a:pPr algn="ctr"/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по итогам СПТ </a:t>
            </a:r>
          </a:p>
        </p:txBody>
      </p:sp>
      <p:sp>
        <p:nvSpPr>
          <p:cNvPr id="24" name="Стрелка вниз 23"/>
          <p:cNvSpPr/>
          <p:nvPr/>
        </p:nvSpPr>
        <p:spPr>
          <a:xfrm rot="13814116">
            <a:off x="8961772" y="3410823"/>
            <a:ext cx="272646" cy="3511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множение 1"/>
          <p:cNvSpPr/>
          <p:nvPr/>
        </p:nvSpPr>
        <p:spPr>
          <a:xfrm rot="2892432">
            <a:off x="8291092" y="4904651"/>
            <a:ext cx="1388061" cy="886517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76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0988" y="154210"/>
            <a:ext cx="10679112" cy="1280890"/>
          </a:xfrm>
        </p:spPr>
        <p:txBody>
          <a:bodyPr/>
          <a:lstStyle/>
          <a:p>
            <a:r>
              <a:rPr lang="ru-RU" b="1" u="sng" dirty="0">
                <a:solidFill>
                  <a:schemeClr val="accent2">
                    <a:lumMod val="75000"/>
                  </a:schemeClr>
                </a:solidFill>
              </a:rPr>
              <a:t>Основания для проведения тестирования</a:t>
            </a:r>
            <a:endParaRPr lang="ru-RU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650" y="365760"/>
            <a:ext cx="11982450" cy="649224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ru-RU" sz="2400" b="1" dirty="0">
              <a:solidFill>
                <a:schemeClr val="tx1"/>
              </a:solidFill>
            </a:endParaRPr>
          </a:p>
          <a:p>
            <a:pPr lvl="0"/>
            <a:r>
              <a:rPr lang="ru-RU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№ 658 от 16.06.2014 г.</a:t>
            </a:r>
            <a:endParaRPr lang="ru-RU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Порядка проведения социально-психологического тестирования лиц, обучающихся в общеобразовательных организациях и профессиональных образовательных организациях, а также в образовательных организациях высшего образования».</a:t>
            </a:r>
          </a:p>
          <a:p>
            <a:r>
              <a:rPr lang="ru-RU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№ 104 от 14.02.2018 г. </a:t>
            </a:r>
            <a:endParaRPr lang="en-US" sz="1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внесении изменений в Порядок проведения социально-психологического тестирования лиц, обучающихся в общеобразовательных организациях и профессиональных образовательных организациях, а также в образовательных организациях высшего образования, утвержденный приказом Министерства образования и науки Российской Федерации от 16 июня 2014 г. № 658»</a:t>
            </a:r>
          </a:p>
          <a:p>
            <a:pPr lvl="0"/>
            <a:r>
              <a:rPr lang="ru-RU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№59 от 20.02.2020 г.</a:t>
            </a:r>
            <a:endParaRPr lang="ru-RU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порядка проведения СПТ обучающихся в ОО и ПОО»;</a:t>
            </a:r>
          </a:p>
          <a:p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№ 239 от 20.02.2020 г.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Порядка проведения СПТ обучающихся в ОО высшего образования»</a:t>
            </a:r>
          </a:p>
          <a:p>
            <a:pPr lvl="0"/>
            <a:r>
              <a:rPr lang="ru-RU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образования Тульской области №962 от 10.08.2020 г.</a:t>
            </a:r>
            <a:endParaRPr lang="ru-RU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организации социально-психологического тестирования обучающихся общеобразовательных и профессиональных образовательных организаций, расположенных на территории Тульской области, в целях раннего выявления незаконного потребления наркотических средств и психотропных веществ».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48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1525" y="624109"/>
            <a:ext cx="10733088" cy="21357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1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Низкий уровень </a:t>
            </a:r>
            <a:br>
              <a:rPr lang="ru-RU" sz="31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компьютерной и технической  грамотности специалистов, занимающихся организацией тестирования в ОО.</a:t>
            </a:r>
            <a:br>
              <a:rPr lang="ru-RU" sz="31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1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1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тестирования </a:t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требует </a:t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наличия дополнительного (специального) образования</a:t>
            </a:r>
            <a:br>
              <a:rPr lang="ru-RU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b="1" u="sng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r>
              <a:rPr lang="ru-RU" b="1" dirty="0"/>
              <a:t> </a:t>
            </a:r>
            <a:br>
              <a:rPr lang="ru-RU" b="1" u="sng" dirty="0"/>
            </a:b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259895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287" y="208474"/>
            <a:ext cx="11085512" cy="6117512"/>
          </a:xfrm>
        </p:spPr>
        <p:txBody>
          <a:bodyPr>
            <a:normAutofit fontScale="90000"/>
          </a:bodyPr>
          <a:lstStyle/>
          <a:p>
            <a:r>
              <a:rPr lang="ru-RU" sz="31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НЕОБХОДИМО:</a:t>
            </a:r>
            <a:br>
              <a:rPr lang="ru-RU" sz="31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прослушать </a:t>
            </a:r>
            <a:r>
              <a:rPr lang="ru-RU" sz="31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обучающий </a:t>
            </a:r>
            <a:r>
              <a:rPr lang="ru-RU" sz="3100" u="sng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</a:t>
            </a:r>
            <a:r>
              <a:rPr lang="ru-RU" sz="31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работе с программным комплексом;</a:t>
            </a:r>
            <a:b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 работе с программным комплексом  </a:t>
            </a:r>
            <a:r>
              <a:rPr lang="ru-RU" sz="31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использовать пошаговую инструкцию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 регистрации в личном кабинете </a:t>
            </a:r>
            <a:r>
              <a:rPr lang="ru-RU" sz="31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логин и пароль записываются и хранятся в документации ОУ;</a:t>
            </a:r>
            <a:br>
              <a:rPr lang="ru-RU" sz="31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1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ВАЖНО:</a:t>
            </a:r>
            <a:br>
              <a:rPr lang="ru-RU" sz="31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Тестирование доступно для самостоятельного прохождения обучающимися с любого устройства, подключенного к сети интернет (компьютер, телефон, планшет и т.д.), </a:t>
            </a:r>
            <a:r>
              <a:rPr lang="ru-RU" sz="31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присутствии ответственного специалиста ОУ.</a:t>
            </a:r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81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20" y="322253"/>
            <a:ext cx="9883630" cy="12808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Необходимая информация для проведения социально-психологического тестирования  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нормативно-правовая база;</a:t>
            </a:r>
            <a:br>
              <a:rPr lang="ru-RU" sz="3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методические рекомендации по работе с обучающимися и их родителями; </a:t>
            </a:r>
            <a:br>
              <a:rPr lang="ru-RU" sz="3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инструкции по работе с программным комплексом.</a:t>
            </a:r>
            <a:br>
              <a:rPr lang="ru-RU" sz="38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800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доступна  на сайте: </a:t>
            </a:r>
            <a:r>
              <a:rPr lang="ru-RU" sz="49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Центр-</a:t>
            </a:r>
            <a:r>
              <a:rPr lang="ru-RU" sz="49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помощь.рф</a:t>
            </a:r>
            <a:r>
              <a:rPr lang="ru-RU" sz="49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49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 личном кабинете </a:t>
            </a:r>
            <a:r>
              <a:rPr lang="en-US" sz="49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spt.tularegion.ru</a:t>
            </a:r>
            <a:r>
              <a:rPr lang="ru-RU" sz="49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767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5937" y="1071801"/>
            <a:ext cx="1088153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Контактная информация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Телефон центра:</a:t>
            </a:r>
          </a:p>
          <a:p>
            <a:r>
              <a:rPr lang="ru-RU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+7 (4872) 31-22-53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Электронная почта:</a:t>
            </a:r>
          </a:p>
          <a:p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ado.pomosh@tularegion.org</a:t>
            </a:r>
            <a:endParaRPr lang="ru-RU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Ответственные лица: </a:t>
            </a:r>
          </a:p>
          <a:p>
            <a:r>
              <a:rPr lang="ru-RU" sz="4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Комаревцева</a:t>
            </a:r>
            <a:r>
              <a:rPr lang="ru-RU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 Светлана Александровна</a:t>
            </a:r>
          </a:p>
          <a:p>
            <a:r>
              <a:rPr lang="ru-RU" sz="4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Корнишова</a:t>
            </a:r>
            <a:r>
              <a:rPr lang="ru-RU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 Екатерина Ивановна</a:t>
            </a:r>
          </a:p>
          <a:p>
            <a:pPr algn="ctr"/>
            <a:endParaRPr lang="ru-RU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0"/>
            <a:ext cx="5619750" cy="110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4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9709" y="390698"/>
            <a:ext cx="9900256" cy="60755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2019 году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основании письма </a:t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просвещения Российской Федерации от 03.07.2019 г № 07-4416, поручения Государственного антинаркотического комитета </a:t>
            </a:r>
            <a:b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всех образовательных организациях Российской Федерации вводится Единая методика социально-психологического тестирования обучающихся (далее ЕМ СПТ).</a:t>
            </a:r>
          </a:p>
          <a:p>
            <a:pPr marL="0" indent="0" algn="ctr">
              <a:buNone/>
            </a:pPr>
            <a:endParaRPr lang="ru-RU" sz="2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Начиная с 2020-2021 учебного года 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территории Тульской области социально-психологическое тестирование проводится в онлайн-формате при помощи программного комплекса ЕМ СПТ.</a:t>
            </a:r>
          </a:p>
        </p:txBody>
      </p:sp>
    </p:spTree>
    <p:extLst>
      <p:ext uri="{BB962C8B-B14F-4D97-AF65-F5344CB8AC3E}">
        <p14:creationId xmlns:p14="http://schemas.microsoft.com/office/powerpoint/2010/main" val="418135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8056"/>
            <a:ext cx="12191999" cy="70939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Система контроля прохождения тестирования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44800" y="927101"/>
            <a:ext cx="7048500" cy="1047750"/>
          </a:xfrm>
          <a:prstGeom prst="rect">
            <a:avLst/>
          </a:prstGeom>
          <a:gradFill>
            <a:gsLst>
              <a:gs pos="64000">
                <a:schemeClr val="accent1">
                  <a:lumMod val="75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Региональный оператор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44800" y="2404193"/>
            <a:ext cx="7048500" cy="904157"/>
          </a:xfrm>
          <a:prstGeom prst="rect">
            <a:avLst/>
          </a:prstGeom>
          <a:gradFill>
            <a:gsLst>
              <a:gs pos="48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Комитет образования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57500" y="3742710"/>
            <a:ext cx="7048500" cy="962639"/>
          </a:xfrm>
          <a:prstGeom prst="rect">
            <a:avLst/>
          </a:prstGeom>
          <a:gradFill>
            <a:gsLst>
              <a:gs pos="4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Образовательное учреждение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57500" y="5226919"/>
            <a:ext cx="7048500" cy="10826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Обучающиеся ОУ</a:t>
            </a:r>
          </a:p>
        </p:txBody>
      </p:sp>
      <p:cxnSp>
        <p:nvCxnSpPr>
          <p:cNvPr id="20" name="Соединительная линия уступом 19"/>
          <p:cNvCxnSpPr>
            <a:stCxn id="15" idx="1"/>
            <a:endCxn id="18" idx="1"/>
          </p:cNvCxnSpPr>
          <p:nvPr/>
        </p:nvCxnSpPr>
        <p:spPr>
          <a:xfrm rot="10800000" flipH="1" flipV="1">
            <a:off x="2844800" y="1450975"/>
            <a:ext cx="12700" cy="4317281"/>
          </a:xfrm>
          <a:prstGeom prst="bentConnector3">
            <a:avLst>
              <a:gd name="adj1" fmla="val -10161283"/>
            </a:avLst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1573982" y="2972695"/>
            <a:ext cx="1283518" cy="30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1561282" y="4211329"/>
            <a:ext cx="1283518" cy="127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Стрелка вниз 26"/>
          <p:cNvSpPr/>
          <p:nvPr/>
        </p:nvSpPr>
        <p:spPr>
          <a:xfrm>
            <a:off x="5969717" y="1984379"/>
            <a:ext cx="709766" cy="39687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5953432" y="3308350"/>
            <a:ext cx="752782" cy="42934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5999060" y="4705349"/>
            <a:ext cx="651080" cy="51435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Соединительная линия уступом 36"/>
          <p:cNvCxnSpPr/>
          <p:nvPr/>
        </p:nvCxnSpPr>
        <p:spPr>
          <a:xfrm>
            <a:off x="9893300" y="2752725"/>
            <a:ext cx="12700" cy="2667000"/>
          </a:xfrm>
          <a:prstGeom prst="bentConnector3">
            <a:avLst>
              <a:gd name="adj1" fmla="val 700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 flipV="1">
            <a:off x="9893302" y="4264664"/>
            <a:ext cx="873021" cy="22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00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029" y="600075"/>
            <a:ext cx="11680971" cy="702272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СПТ за 2023-2024 учебный год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83924"/>
              </p:ext>
            </p:extLst>
          </p:nvPr>
        </p:nvGraphicFramePr>
        <p:xfrm>
          <a:off x="511029" y="1618231"/>
          <a:ext cx="10486710" cy="3406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0819">
                  <a:extLst>
                    <a:ext uri="{9D8B030D-6E8A-4147-A177-3AD203B41FA5}">
                      <a16:colId xmlns:a16="http://schemas.microsoft.com/office/drawing/2014/main" val="3369630100"/>
                    </a:ext>
                  </a:extLst>
                </a:gridCol>
                <a:gridCol w="756458">
                  <a:extLst>
                    <a:ext uri="{9D8B030D-6E8A-4147-A177-3AD203B41FA5}">
                      <a16:colId xmlns:a16="http://schemas.microsoft.com/office/drawing/2014/main" val="3655440751"/>
                    </a:ext>
                  </a:extLst>
                </a:gridCol>
                <a:gridCol w="1155469">
                  <a:extLst>
                    <a:ext uri="{9D8B030D-6E8A-4147-A177-3AD203B41FA5}">
                      <a16:colId xmlns:a16="http://schemas.microsoft.com/office/drawing/2014/main" val="1990239671"/>
                    </a:ext>
                  </a:extLst>
                </a:gridCol>
                <a:gridCol w="764771">
                  <a:extLst>
                    <a:ext uri="{9D8B030D-6E8A-4147-A177-3AD203B41FA5}">
                      <a16:colId xmlns:a16="http://schemas.microsoft.com/office/drawing/2014/main" val="3163490605"/>
                    </a:ext>
                  </a:extLst>
                </a:gridCol>
                <a:gridCol w="631767">
                  <a:extLst>
                    <a:ext uri="{9D8B030D-6E8A-4147-A177-3AD203B41FA5}">
                      <a16:colId xmlns:a16="http://schemas.microsoft.com/office/drawing/2014/main" val="178511184"/>
                    </a:ext>
                  </a:extLst>
                </a:gridCol>
                <a:gridCol w="615142">
                  <a:extLst>
                    <a:ext uri="{9D8B030D-6E8A-4147-A177-3AD203B41FA5}">
                      <a16:colId xmlns:a16="http://schemas.microsoft.com/office/drawing/2014/main" val="1476375607"/>
                    </a:ext>
                  </a:extLst>
                </a:gridCol>
                <a:gridCol w="606829">
                  <a:extLst>
                    <a:ext uri="{9D8B030D-6E8A-4147-A177-3AD203B41FA5}">
                      <a16:colId xmlns:a16="http://schemas.microsoft.com/office/drawing/2014/main" val="972293692"/>
                    </a:ext>
                  </a:extLst>
                </a:gridCol>
                <a:gridCol w="606829">
                  <a:extLst>
                    <a:ext uri="{9D8B030D-6E8A-4147-A177-3AD203B41FA5}">
                      <a16:colId xmlns:a16="http://schemas.microsoft.com/office/drawing/2014/main" val="3623300938"/>
                    </a:ext>
                  </a:extLst>
                </a:gridCol>
                <a:gridCol w="623455">
                  <a:extLst>
                    <a:ext uri="{9D8B030D-6E8A-4147-A177-3AD203B41FA5}">
                      <a16:colId xmlns:a16="http://schemas.microsoft.com/office/drawing/2014/main" val="3212838389"/>
                    </a:ext>
                  </a:extLst>
                </a:gridCol>
                <a:gridCol w="631767">
                  <a:extLst>
                    <a:ext uri="{9D8B030D-6E8A-4147-A177-3AD203B41FA5}">
                      <a16:colId xmlns:a16="http://schemas.microsoft.com/office/drawing/2014/main" val="20636352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81201679"/>
                    </a:ext>
                  </a:extLst>
                </a:gridCol>
                <a:gridCol w="681643">
                  <a:extLst>
                    <a:ext uri="{9D8B030D-6E8A-4147-A177-3AD203B41FA5}">
                      <a16:colId xmlns:a16="http://schemas.microsoft.com/office/drawing/2014/main" val="3643501856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631292307"/>
                    </a:ext>
                  </a:extLst>
                </a:gridCol>
                <a:gridCol w="673331">
                  <a:extLst>
                    <a:ext uri="{9D8B030D-6E8A-4147-A177-3AD203B41FA5}">
                      <a16:colId xmlns:a16="http://schemas.microsoft.com/office/drawing/2014/main" val="2740439746"/>
                    </a:ext>
                  </a:extLst>
                </a:gridCol>
                <a:gridCol w="689957">
                  <a:extLst>
                    <a:ext uri="{9D8B030D-6E8A-4147-A177-3AD203B41FA5}">
                      <a16:colId xmlns:a16="http://schemas.microsoft.com/office/drawing/2014/main" val="548080072"/>
                    </a:ext>
                  </a:extLst>
                </a:gridCol>
              </a:tblGrid>
              <a:tr h="92546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Тип ОУ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Кол-во ОУ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Подлежащих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Прошедших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Отказов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Не прошедших из-за ОВЗ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Не прошедших по иным причинам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Высокая вероятность проявлений рискового поведения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Высочайшая вероятность проявлений рискового поведения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444592"/>
                  </a:ext>
                </a:extLst>
              </a:tr>
              <a:tr h="3224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чел.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чел.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чел.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чел.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чел.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чел.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чел.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extLst>
                  <a:ext uri="{0D108BD9-81ED-4DB2-BD59-A6C34878D82A}">
                    <a16:rowId xmlns:a16="http://schemas.microsoft.com/office/drawing/2014/main" val="1812929740"/>
                  </a:ext>
                </a:extLst>
              </a:tr>
              <a:tr h="423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ГОУ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573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85,27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2,38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9,23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16,23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3,66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8396826"/>
                  </a:ext>
                </a:extLst>
              </a:tr>
              <a:tr h="423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МОУ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50792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45912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90,39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2738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5,39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1962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3,86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7142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14,06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3,99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4237679"/>
                  </a:ext>
                </a:extLst>
              </a:tr>
              <a:tr h="423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СПО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23902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22488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94,08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0,79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0,01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5,12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7577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33,69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1848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8,22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0575895"/>
                  </a:ext>
                </a:extLst>
              </a:tr>
              <a:tr h="423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1643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1231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74,92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25,08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31,36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6,17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0772137"/>
                  </a:ext>
                </a:extLst>
              </a:tr>
              <a:tr h="423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77009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70204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91,16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2942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3,82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3660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4,75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15198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21,65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3970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5,65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0002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98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04604" y="521505"/>
            <a:ext cx="623454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000" b="1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Вероятность проявления рискового поведения</a:t>
            </a:r>
            <a:endParaRPr kumimoji="0" lang="ru-RU" altLang="ru-RU" sz="3000" b="1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66209067"/>
              </p:ext>
            </p:extLst>
          </p:nvPr>
        </p:nvGraphicFramePr>
        <p:xfrm>
          <a:off x="1762296" y="1467644"/>
          <a:ext cx="5586153" cy="454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48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1538" y="6211669"/>
            <a:ext cx="120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/>
              <a:t>Количество прошедших тестирование по муниципалитетам – </a:t>
            </a:r>
          </a:p>
          <a:p>
            <a:pPr algn="r"/>
            <a:r>
              <a:rPr lang="ru-RU" b="1" dirty="0"/>
              <a:t>90% (в прошлом учебном году – 88%)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462766"/>
              </p:ext>
            </p:extLst>
          </p:nvPr>
        </p:nvGraphicFramePr>
        <p:xfrm>
          <a:off x="274324" y="274320"/>
          <a:ext cx="11604562" cy="5937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3105">
                  <a:extLst>
                    <a:ext uri="{9D8B030D-6E8A-4147-A177-3AD203B41FA5}">
                      <a16:colId xmlns:a16="http://schemas.microsoft.com/office/drawing/2014/main" val="1697525846"/>
                    </a:ext>
                  </a:extLst>
                </a:gridCol>
                <a:gridCol w="1250780">
                  <a:extLst>
                    <a:ext uri="{9D8B030D-6E8A-4147-A177-3AD203B41FA5}">
                      <a16:colId xmlns:a16="http://schemas.microsoft.com/office/drawing/2014/main" val="3713947156"/>
                    </a:ext>
                  </a:extLst>
                </a:gridCol>
                <a:gridCol w="732756">
                  <a:extLst>
                    <a:ext uri="{9D8B030D-6E8A-4147-A177-3AD203B41FA5}">
                      <a16:colId xmlns:a16="http://schemas.microsoft.com/office/drawing/2014/main" val="2486493607"/>
                    </a:ext>
                  </a:extLst>
                </a:gridCol>
                <a:gridCol w="732756">
                  <a:extLst>
                    <a:ext uri="{9D8B030D-6E8A-4147-A177-3AD203B41FA5}">
                      <a16:colId xmlns:a16="http://schemas.microsoft.com/office/drawing/2014/main" val="1956713760"/>
                    </a:ext>
                  </a:extLst>
                </a:gridCol>
                <a:gridCol w="627971">
                  <a:extLst>
                    <a:ext uri="{9D8B030D-6E8A-4147-A177-3AD203B41FA5}">
                      <a16:colId xmlns:a16="http://schemas.microsoft.com/office/drawing/2014/main" val="1846371653"/>
                    </a:ext>
                  </a:extLst>
                </a:gridCol>
                <a:gridCol w="627971">
                  <a:extLst>
                    <a:ext uri="{9D8B030D-6E8A-4147-A177-3AD203B41FA5}">
                      <a16:colId xmlns:a16="http://schemas.microsoft.com/office/drawing/2014/main" val="2614444624"/>
                    </a:ext>
                  </a:extLst>
                </a:gridCol>
                <a:gridCol w="627971">
                  <a:extLst>
                    <a:ext uri="{9D8B030D-6E8A-4147-A177-3AD203B41FA5}">
                      <a16:colId xmlns:a16="http://schemas.microsoft.com/office/drawing/2014/main" val="2414565"/>
                    </a:ext>
                  </a:extLst>
                </a:gridCol>
                <a:gridCol w="627971">
                  <a:extLst>
                    <a:ext uri="{9D8B030D-6E8A-4147-A177-3AD203B41FA5}">
                      <a16:colId xmlns:a16="http://schemas.microsoft.com/office/drawing/2014/main" val="4157935446"/>
                    </a:ext>
                  </a:extLst>
                </a:gridCol>
                <a:gridCol w="732019">
                  <a:extLst>
                    <a:ext uri="{9D8B030D-6E8A-4147-A177-3AD203B41FA5}">
                      <a16:colId xmlns:a16="http://schemas.microsoft.com/office/drawing/2014/main" val="3801608078"/>
                    </a:ext>
                  </a:extLst>
                </a:gridCol>
                <a:gridCol w="732019">
                  <a:extLst>
                    <a:ext uri="{9D8B030D-6E8A-4147-A177-3AD203B41FA5}">
                      <a16:colId xmlns:a16="http://schemas.microsoft.com/office/drawing/2014/main" val="2034266715"/>
                    </a:ext>
                  </a:extLst>
                </a:gridCol>
                <a:gridCol w="732019">
                  <a:extLst>
                    <a:ext uri="{9D8B030D-6E8A-4147-A177-3AD203B41FA5}">
                      <a16:colId xmlns:a16="http://schemas.microsoft.com/office/drawing/2014/main" val="3895546419"/>
                    </a:ext>
                  </a:extLst>
                </a:gridCol>
                <a:gridCol w="732019">
                  <a:extLst>
                    <a:ext uri="{9D8B030D-6E8A-4147-A177-3AD203B41FA5}">
                      <a16:colId xmlns:a16="http://schemas.microsoft.com/office/drawing/2014/main" val="3914763030"/>
                    </a:ext>
                  </a:extLst>
                </a:gridCol>
                <a:gridCol w="627971">
                  <a:extLst>
                    <a:ext uri="{9D8B030D-6E8A-4147-A177-3AD203B41FA5}">
                      <a16:colId xmlns:a16="http://schemas.microsoft.com/office/drawing/2014/main" val="1212961889"/>
                    </a:ext>
                  </a:extLst>
                </a:gridCol>
                <a:gridCol w="627234">
                  <a:extLst>
                    <a:ext uri="{9D8B030D-6E8A-4147-A177-3AD203B41FA5}">
                      <a16:colId xmlns:a16="http://schemas.microsoft.com/office/drawing/2014/main" val="3868359341"/>
                    </a:ext>
                  </a:extLst>
                </a:gridCol>
              </a:tblGrid>
              <a:tr h="104368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Субъект РФ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Численность обучающихся, подлежащих тестированию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Численность участников тестирования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Отказов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Не прошедших СПТ из-за ОВЗ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Не прошедших СПТ по иным причинам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Высокая вероятность проявлений рискового поведения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Высочайшая вероятность проявлений рискового поведения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88731"/>
                  </a:ext>
                </a:extLst>
              </a:tr>
              <a:tr h="1838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чел.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/>
                </a:tc>
                <a:extLst>
                  <a:ext uri="{0D108BD9-81ED-4DB2-BD59-A6C34878D82A}">
                    <a16:rowId xmlns:a16="http://schemas.microsoft.com/office/drawing/2014/main" val="3044156446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МО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Воловский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р-н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293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92,14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7,23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9,22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6,48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7989002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МО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Арсеньевский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р-н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99,13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19,82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6,17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500629619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Алексинский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2223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2115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95,14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12,62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3,36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823046767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Белевский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549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73,59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15,66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10,56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16,09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6,68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4186629506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Богородицкий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1677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1608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95,89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1,91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0,42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1,79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14,86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2202576322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Веневский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1031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86,52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7,57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45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21,3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522940542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г.Тула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20791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18775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90,3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1044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939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4,52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3051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16,25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86568979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Донской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1905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1722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90,39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5,62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2,78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15,56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5,92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1534018025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Дубенский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394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87,82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2,28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38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9,64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17,63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6,36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2717128163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Ефремовский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2116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2097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99,1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0,71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11,21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2,72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644461175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Заокский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599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371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61,94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6,51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186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31,05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17,25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4,58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716915845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Каменский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184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96,2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1,63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21,47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3,95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310791925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МО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Кимовский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р-н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1144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1014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88,64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8,22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0,26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2,88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134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13,21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1776790846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УО Киреевский р-н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2193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2056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93,75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2,28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0,59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3,37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16,34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406460936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Суворовский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97,63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1,83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14,25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3,09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1296727245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Куркинский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96,51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2,22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14,14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3,62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1115221209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Славный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73,44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4,69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21,88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10,64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891880683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Новомосковский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5151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4238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82,28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11,78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299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16,05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5,21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1586939883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Одоевский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283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86,93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7,77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45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18,29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381116597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МО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Плавский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р-н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771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77,95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17,38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15,14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6,16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790542964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МО Р.П.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Новогуровский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80,85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14,89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11,84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10,53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460976147"/>
                  </a:ext>
                </a:extLst>
              </a:tr>
              <a:tr h="320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МО Тепло-огаревский р-н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99,04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0,96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51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16,45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5,48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152987674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Узловский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2439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2342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96,02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16,74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3,84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1935047985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МО Чернский р-н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558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80,29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11,65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1,61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6,45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12,05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130491420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МО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Щекинский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р-н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3539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3407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96,27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2,54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0,88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0,31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493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14,47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144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4,23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2188907877"/>
                  </a:ext>
                </a:extLst>
              </a:tr>
              <a:tr h="17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МО Ясногорский р-н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891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90,46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6,4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1,62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1,52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14,59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54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6,06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58" marR="44158" marT="0" marB="0" anchor="b"/>
                </a:tc>
                <a:extLst>
                  <a:ext uri="{0D108BD9-81ED-4DB2-BD59-A6C34878D82A}">
                    <a16:rowId xmlns:a16="http://schemas.microsoft.com/office/drawing/2014/main" val="3519103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929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9542367"/>
              </p:ext>
            </p:extLst>
          </p:nvPr>
        </p:nvGraphicFramePr>
        <p:xfrm>
          <a:off x="0" y="279863"/>
          <a:ext cx="10008523" cy="6368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028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71428282"/>
              </p:ext>
            </p:extLst>
          </p:nvPr>
        </p:nvGraphicFramePr>
        <p:xfrm>
          <a:off x="201411" y="159035"/>
          <a:ext cx="9810750" cy="621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88506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3766</TotalTime>
  <Words>1410</Words>
  <Application>Microsoft Office PowerPoint</Application>
  <PresentationFormat>Широкоэкранный</PresentationFormat>
  <Paragraphs>570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Trebuchet MS</vt:lpstr>
      <vt:lpstr>Wingdings 3</vt:lpstr>
      <vt:lpstr>Аспект</vt:lpstr>
      <vt:lpstr>Итоги проведения социально-психологического тестирования за  2023-2024 учебный год</vt:lpstr>
      <vt:lpstr>Основания для проведения тестирования</vt:lpstr>
      <vt:lpstr>Презентация PowerPoint</vt:lpstr>
      <vt:lpstr>Система контроля прохождения тестирования</vt:lpstr>
      <vt:lpstr>Итоги СПТ за 2023-2024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Решенные трудности: решена проблема большого количества  недостоверных результатов</vt:lpstr>
      <vt:lpstr>Презентация PowerPoint</vt:lpstr>
      <vt:lpstr>Презентация PowerPoint</vt:lpstr>
      <vt:lpstr> В соответствии с приказом министерства образования Тульской области №1596 от 28.08.2020 г. п. 6.   Руководителям органов местного самоуправления, осуществляющих управление в сфере образования:   П. 6.1. Предоставлять в министерство информацию о специалисте, ответственном за проведение тестирования, органа местного самоуправления, осуществляющем управление в сфере образования, и каждой образовательной организации ежегодно до 20 августа.  П. 6.2. Организовать работу в подведомственных образовательных организациях по раннему выявлению незаконного потребления наркотических средств и психотропных веществ среди обучающихся в течение учебного года ежегодно.  П. 6.3. Обеспечить контроль своевременной передачи актов по результатам тестирования ГУ ДО ТО «Областной центр «ПОМОЩЬ» в установленные министерством образования сроки. </vt:lpstr>
      <vt:lpstr>Презентация PowerPoint</vt:lpstr>
      <vt:lpstr>2) Низкий уровень  компьютерной и технической  грамотности специалистов, занимающихся организацией тестирования в ОО.   Проведение тестирования  не требует  наличия дополнительного (специального) образования        </vt:lpstr>
      <vt:lpstr>НЕОБХОДИМО: - прослушать обучающий вебинар по работе с программным комплексом;   - при работе с программным комплексом  использовать пошаговую инструкцию;  - при регистрации в личном кабинете логин и пароль записываются и хранятся в документации ОУ;  - ВАЖНО: Тестирование доступно для самостоятельного прохождения обучающимися с любого устройства, подключенного к сети интернет (компьютер, телефон, планшет и т.д.), в присутствии ответственного специалиста ОУ.</vt:lpstr>
      <vt:lpstr>Необходимая информация для проведения социально-психологического тестирования    - нормативно-правовая база; - методические рекомендации по работе с обучающимися и их родителями;  - инструкции по работе с программным комплексом.  доступна  на сайте: Центр-помощь.рф  и в личном кабинете spt.tularegion.ru 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проведения социально-психологического тестирования за  2020-2021 учебный год</dc:title>
  <dc:creator>RePack by Diakov</dc:creator>
  <cp:lastModifiedBy>Екатерина</cp:lastModifiedBy>
  <cp:revision>142</cp:revision>
  <dcterms:created xsi:type="dcterms:W3CDTF">2021-06-17T06:33:19Z</dcterms:created>
  <dcterms:modified xsi:type="dcterms:W3CDTF">2024-06-10T15:29:41Z</dcterms:modified>
</cp:coreProperties>
</file>